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</p:sldMasterIdLst>
  <p:sldIdLst>
    <p:sldId id="257" r:id="rId8"/>
    <p:sldId id="264" r:id="rId9"/>
    <p:sldId id="273" r:id="rId10"/>
    <p:sldId id="289" r:id="rId11"/>
    <p:sldId id="256" r:id="rId12"/>
    <p:sldId id="278" r:id="rId13"/>
    <p:sldId id="263" r:id="rId14"/>
    <p:sldId id="265" r:id="rId15"/>
    <p:sldId id="259" r:id="rId16"/>
    <p:sldId id="258" r:id="rId17"/>
    <p:sldId id="275" r:id="rId18"/>
    <p:sldId id="270" r:id="rId19"/>
    <p:sldId id="272" r:id="rId20"/>
    <p:sldId id="267" r:id="rId21"/>
    <p:sldId id="269" r:id="rId22"/>
    <p:sldId id="260" r:id="rId23"/>
    <p:sldId id="286" r:id="rId24"/>
    <p:sldId id="261" r:id="rId25"/>
    <p:sldId id="280" r:id="rId26"/>
    <p:sldId id="281" r:id="rId27"/>
    <p:sldId id="282" r:id="rId28"/>
    <p:sldId id="262" r:id="rId29"/>
    <p:sldId id="277" r:id="rId30"/>
    <p:sldId id="266" r:id="rId31"/>
    <p:sldId id="284" r:id="rId32"/>
    <p:sldId id="288" r:id="rId33"/>
    <p:sldId id="287" r:id="rId34"/>
    <p:sldId id="285" r:id="rId35"/>
    <p:sldId id="283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CD135-88C9-4E68-A22E-731BBF0DED0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0CD35-60FF-405B-B8A8-8A348244C6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75121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CD135-88C9-4E68-A22E-731BBF0DED0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0CD35-60FF-405B-B8A8-8A348244C6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43262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CD135-88C9-4E68-A22E-731BBF0DED0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0CD35-60FF-405B-B8A8-8A348244C6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80055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CD135-88C9-4E68-A22E-731BBF0DED0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0CD35-60FF-405B-B8A8-8A348244C6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58741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CD135-88C9-4E68-A22E-731BBF0DED0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0CD35-60FF-405B-B8A8-8A348244C6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93015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CD135-88C9-4E68-A22E-731BBF0DED0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0CD35-60FF-405B-B8A8-8A348244C6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46652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CD135-88C9-4E68-A22E-731BBF0DED0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0CD35-60FF-405B-B8A8-8A348244C6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97576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CD135-88C9-4E68-A22E-731BBF0DED0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0CD35-60FF-405B-B8A8-8A348244C6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142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CD135-88C9-4E68-A22E-731BBF0DED0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0CD35-60FF-405B-B8A8-8A348244C6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08972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CD135-88C9-4E68-A22E-731BBF0DED0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0CD35-60FF-405B-B8A8-8A348244C6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90477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CD135-88C9-4E68-A22E-731BBF0DED0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0CD35-60FF-405B-B8A8-8A348244C6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86109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CD135-88C9-4E68-A22E-731BBF0DED0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0CD35-60FF-405B-B8A8-8A348244C6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71602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CD135-88C9-4E68-A22E-731BBF0DED0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0CD35-60FF-405B-B8A8-8A348244C6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7280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CD135-88C9-4E68-A22E-731BBF0DED0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0CD35-60FF-405B-B8A8-8A348244C6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56292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CD135-88C9-4E68-A22E-731BBF0DED0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0CD35-60FF-405B-B8A8-8A348244C6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07848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CD135-88C9-4E68-A22E-731BBF0DED0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0CD35-60FF-405B-B8A8-8A348244C6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99925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CD135-88C9-4E68-A22E-731BBF0DED0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0CD35-60FF-405B-B8A8-8A348244C6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83526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CD135-88C9-4E68-A22E-731BBF0DED0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0CD35-60FF-405B-B8A8-8A348244C6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3251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01.02.2018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CD135-88C9-4E68-A22E-731BBF0DED0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0CD35-60FF-405B-B8A8-8A348244C6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10729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CD135-88C9-4E68-A22E-731BBF0DED0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0CD35-60FF-405B-B8A8-8A348244C6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28608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CD135-88C9-4E68-A22E-731BBF0DED0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0CD35-60FF-405B-B8A8-8A348244C6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23670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CD135-88C9-4E68-A22E-731BBF0DED0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0CD35-60FF-405B-B8A8-8A348244C6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11189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CD135-88C9-4E68-A22E-731BBF0DED0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0CD35-60FF-405B-B8A8-8A348244C6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173152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CD135-88C9-4E68-A22E-731BBF0DED0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0CD35-60FF-405B-B8A8-8A348244C6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23668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CD135-88C9-4E68-A22E-731BBF0DED0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0CD35-60FF-405B-B8A8-8A348244C6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680289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CD135-88C9-4E68-A22E-731BBF0DED0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0CD35-60FF-405B-B8A8-8A348244C6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244247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CD135-88C9-4E68-A22E-731BBF0DED0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0CD35-60FF-405B-B8A8-8A348244C6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29572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CD135-88C9-4E68-A22E-731BBF0DED0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0CD35-60FF-405B-B8A8-8A348244C6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3656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CD135-88C9-4E68-A22E-731BBF0DED0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0CD35-60FF-405B-B8A8-8A348244C6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754572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CD135-88C9-4E68-A22E-731BBF0DED0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0CD35-60FF-405B-B8A8-8A348244C6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661651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CD135-88C9-4E68-A22E-731BBF0DED0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0CD35-60FF-405B-B8A8-8A348244C6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6799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CD135-88C9-4E68-A22E-731BBF0DED0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0CD35-60FF-405B-B8A8-8A348244C6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656426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CD135-88C9-4E68-A22E-731BBF0DED0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0CD35-60FF-405B-B8A8-8A348244C6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574815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DA2D9-2254-4298-8338-96978203DA7F}" type="datetimeFigureOut">
              <a:rPr lang="ru-RU" smtClean="0">
                <a:solidFill>
                  <a:srgbClr val="303030"/>
                </a:solidFill>
              </a:rPr>
              <a:pPr/>
              <a:t>01.02.2018</a:t>
            </a:fld>
            <a:endParaRPr lang="ru-RU">
              <a:solidFill>
                <a:srgbClr val="30303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B6AF00D-9DC1-4E3E-B113-4C79A05BD724}" type="slidenum">
              <a:rPr lang="ru-RU" smtClean="0">
                <a:solidFill>
                  <a:srgbClr val="AD0101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AD0101">
                  <a:lumMod val="50000"/>
                </a:srgb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8632668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DA2D9-2254-4298-8338-96978203DA7F}" type="datetimeFigureOut">
              <a:rPr lang="ru-RU" smtClean="0">
                <a:solidFill>
                  <a:srgbClr val="303030"/>
                </a:solidFill>
              </a:rPr>
              <a:pPr/>
              <a:t>01.02.2018</a:t>
            </a:fld>
            <a:endParaRPr lang="ru-RU">
              <a:solidFill>
                <a:srgbClr val="30303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AF00D-9DC1-4E3E-B113-4C79A05BD724}" type="slidenum">
              <a:rPr lang="ru-RU" smtClean="0">
                <a:solidFill>
                  <a:srgbClr val="303030"/>
                </a:solidFill>
              </a:rPr>
              <a:pPr/>
              <a:t>‹#›</a:t>
            </a:fld>
            <a:endParaRPr lang="ru-RU">
              <a:solidFill>
                <a:srgbClr val="30303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642588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DA2D9-2254-4298-8338-96978203DA7F}" type="datetimeFigureOut">
              <a:rPr lang="ru-RU" smtClean="0">
                <a:solidFill>
                  <a:srgbClr val="303030"/>
                </a:solidFill>
              </a:rPr>
              <a:pPr/>
              <a:t>01.02.2018</a:t>
            </a:fld>
            <a:endParaRPr lang="ru-RU">
              <a:solidFill>
                <a:srgbClr val="30303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AF00D-9DC1-4E3E-B113-4C79A05BD724}" type="slidenum">
              <a:rPr lang="ru-RU" smtClean="0">
                <a:solidFill>
                  <a:srgbClr val="303030"/>
                </a:solidFill>
              </a:rPr>
              <a:pPr/>
              <a:t>‹#›</a:t>
            </a:fld>
            <a:endParaRPr lang="ru-RU">
              <a:solidFill>
                <a:srgbClr val="30303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07917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DA2D9-2254-4298-8338-96978203DA7F}" type="datetimeFigureOut">
              <a:rPr lang="ru-RU" smtClean="0">
                <a:solidFill>
                  <a:srgbClr val="303030"/>
                </a:solidFill>
              </a:rPr>
              <a:pPr/>
              <a:t>01.02.2018</a:t>
            </a:fld>
            <a:endParaRPr lang="ru-RU">
              <a:solidFill>
                <a:srgbClr val="30303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AF00D-9DC1-4E3E-B113-4C79A05BD724}" type="slidenum">
              <a:rPr lang="ru-RU" smtClean="0">
                <a:solidFill>
                  <a:srgbClr val="303030"/>
                </a:solidFill>
              </a:rPr>
              <a:pPr/>
              <a:t>‹#›</a:t>
            </a:fld>
            <a:endParaRPr lang="ru-RU">
              <a:solidFill>
                <a:srgbClr val="30303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615837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DA2D9-2254-4298-8338-96978203DA7F}" type="datetimeFigureOut">
              <a:rPr lang="ru-RU" smtClean="0">
                <a:solidFill>
                  <a:srgbClr val="303030"/>
                </a:solidFill>
              </a:rPr>
              <a:pPr/>
              <a:t>01.02.2018</a:t>
            </a:fld>
            <a:endParaRPr lang="ru-RU">
              <a:solidFill>
                <a:srgbClr val="30303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AF00D-9DC1-4E3E-B113-4C79A05BD724}" type="slidenum">
              <a:rPr lang="ru-RU" smtClean="0">
                <a:solidFill>
                  <a:srgbClr val="303030"/>
                </a:solidFill>
              </a:rPr>
              <a:pPr/>
              <a:t>‹#›</a:t>
            </a:fld>
            <a:endParaRPr lang="ru-RU">
              <a:solidFill>
                <a:srgbClr val="30303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92106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DA2D9-2254-4298-8338-96978203DA7F}" type="datetimeFigureOut">
              <a:rPr lang="ru-RU" smtClean="0">
                <a:solidFill>
                  <a:srgbClr val="303030"/>
                </a:solidFill>
              </a:rPr>
              <a:pPr/>
              <a:t>01.02.2018</a:t>
            </a:fld>
            <a:endParaRPr lang="ru-RU">
              <a:solidFill>
                <a:srgbClr val="30303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AF00D-9DC1-4E3E-B113-4C79A05BD724}" type="slidenum">
              <a:rPr lang="ru-RU" smtClean="0">
                <a:solidFill>
                  <a:srgbClr val="303030"/>
                </a:solidFill>
              </a:rPr>
              <a:pPr/>
              <a:t>‹#›</a:t>
            </a:fld>
            <a:endParaRPr lang="ru-RU">
              <a:solidFill>
                <a:srgbClr val="30303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721438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DA2D9-2254-4298-8338-96978203DA7F}" type="datetimeFigureOut">
              <a:rPr lang="ru-RU" smtClean="0">
                <a:solidFill>
                  <a:srgbClr val="303030"/>
                </a:solidFill>
              </a:rPr>
              <a:pPr/>
              <a:t>01.02.2018</a:t>
            </a:fld>
            <a:endParaRPr lang="ru-RU">
              <a:solidFill>
                <a:srgbClr val="30303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AF00D-9DC1-4E3E-B113-4C79A05BD724}" type="slidenum">
              <a:rPr lang="ru-RU" smtClean="0">
                <a:solidFill>
                  <a:srgbClr val="303030"/>
                </a:solidFill>
              </a:rPr>
              <a:pPr/>
              <a:t>‹#›</a:t>
            </a:fld>
            <a:endParaRPr lang="ru-RU">
              <a:solidFill>
                <a:srgbClr val="30303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651650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DA2D9-2254-4298-8338-96978203DA7F}" type="datetimeFigureOut">
              <a:rPr lang="ru-RU" smtClean="0">
                <a:solidFill>
                  <a:srgbClr val="303030"/>
                </a:solidFill>
              </a:rPr>
              <a:pPr/>
              <a:t>01.02.2018</a:t>
            </a:fld>
            <a:endParaRPr lang="ru-RU">
              <a:solidFill>
                <a:srgbClr val="30303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AF00D-9DC1-4E3E-B113-4C79A05BD724}" type="slidenum">
              <a:rPr lang="ru-RU" smtClean="0">
                <a:solidFill>
                  <a:srgbClr val="303030"/>
                </a:solidFill>
              </a:rPr>
              <a:pPr/>
              <a:t>‹#›</a:t>
            </a:fld>
            <a:endParaRPr lang="ru-RU">
              <a:solidFill>
                <a:srgbClr val="30303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2826738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DA2D9-2254-4298-8338-96978203DA7F}" type="datetimeFigureOut">
              <a:rPr lang="ru-RU" smtClean="0">
                <a:solidFill>
                  <a:srgbClr val="303030"/>
                </a:solidFill>
              </a:rPr>
              <a:pPr/>
              <a:t>01.02.2018</a:t>
            </a:fld>
            <a:endParaRPr lang="ru-RU">
              <a:solidFill>
                <a:srgbClr val="30303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AF00D-9DC1-4E3E-B113-4C79A05BD724}" type="slidenum">
              <a:rPr lang="ru-RU" smtClean="0">
                <a:solidFill>
                  <a:srgbClr val="303030"/>
                </a:solidFill>
              </a:rPr>
              <a:pPr/>
              <a:t>‹#›</a:t>
            </a:fld>
            <a:endParaRPr lang="ru-RU">
              <a:solidFill>
                <a:srgbClr val="30303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6686761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DA2D9-2254-4298-8338-96978203DA7F}" type="datetimeFigureOut">
              <a:rPr lang="ru-RU" smtClean="0">
                <a:solidFill>
                  <a:srgbClr val="303030"/>
                </a:solidFill>
              </a:rPr>
              <a:pPr/>
              <a:t>01.02.2018</a:t>
            </a:fld>
            <a:endParaRPr lang="ru-RU">
              <a:solidFill>
                <a:srgbClr val="30303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AF00D-9DC1-4E3E-B113-4C79A05BD724}" type="slidenum">
              <a:rPr lang="ru-RU" smtClean="0">
                <a:solidFill>
                  <a:srgbClr val="303030"/>
                </a:solidFill>
              </a:rPr>
              <a:pPr/>
              <a:t>‹#›</a:t>
            </a:fld>
            <a:endParaRPr lang="ru-RU">
              <a:solidFill>
                <a:srgbClr val="30303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270446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DA2D9-2254-4298-8338-96978203DA7F}" type="datetimeFigureOut">
              <a:rPr lang="ru-RU" smtClean="0">
                <a:solidFill>
                  <a:srgbClr val="303030"/>
                </a:solidFill>
              </a:rPr>
              <a:pPr/>
              <a:t>01.02.2018</a:t>
            </a:fld>
            <a:endParaRPr lang="ru-RU">
              <a:solidFill>
                <a:srgbClr val="30303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AF00D-9DC1-4E3E-B113-4C79A05BD724}" type="slidenum">
              <a:rPr lang="ru-RU" smtClean="0">
                <a:solidFill>
                  <a:srgbClr val="303030"/>
                </a:solidFill>
              </a:rPr>
              <a:pPr/>
              <a:t>‹#›</a:t>
            </a:fld>
            <a:endParaRPr lang="ru-RU">
              <a:solidFill>
                <a:srgbClr val="30303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989679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CD135-88C9-4E68-A22E-731BBF0DED0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0CD35-60FF-405B-B8A8-8A348244C6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528404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CD135-88C9-4E68-A22E-731BBF0DED0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0CD35-60FF-405B-B8A8-8A348244C6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514128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CD135-88C9-4E68-A22E-731BBF0DED0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0CD35-60FF-405B-B8A8-8A348244C6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742600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CD135-88C9-4E68-A22E-731BBF0DED0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0CD35-60FF-405B-B8A8-8A348244C6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744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CD135-88C9-4E68-A22E-731BBF0DED0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0CD35-60FF-405B-B8A8-8A348244C6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267584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CD135-88C9-4E68-A22E-731BBF0DED0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0CD35-60FF-405B-B8A8-8A348244C6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22804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CD135-88C9-4E68-A22E-731BBF0DED0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0CD35-60FF-405B-B8A8-8A348244C6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490104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CD135-88C9-4E68-A22E-731BBF0DED0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0CD35-60FF-405B-B8A8-8A348244C6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399246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CD135-88C9-4E68-A22E-731BBF0DED0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0CD35-60FF-405B-B8A8-8A348244C6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845497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CD135-88C9-4E68-A22E-731BBF0DED0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0CD35-60FF-405B-B8A8-8A348244C6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253373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CD135-88C9-4E68-A22E-731BBF0DED0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0CD35-60FF-405B-B8A8-8A348244C6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324546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38200-0D64-4486-B20E-E264667CAD8F}" type="datetimeFigureOut">
              <a:rPr lang="ru-RU" smtClean="0">
                <a:solidFill>
                  <a:srgbClr val="303030"/>
                </a:solidFill>
              </a:rPr>
              <a:pPr/>
              <a:t>01.02.2018</a:t>
            </a:fld>
            <a:endParaRPr lang="ru-RU">
              <a:solidFill>
                <a:srgbClr val="30303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CC85355-7CB1-4B53-9817-E37ACCDF809F}" type="slidenum">
              <a:rPr lang="ru-RU" smtClean="0">
                <a:solidFill>
                  <a:srgbClr val="AD0101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AD0101">
                  <a:lumMod val="50000"/>
                </a:srgb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7566896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38200-0D64-4486-B20E-E264667CAD8F}" type="datetimeFigureOut">
              <a:rPr lang="ru-RU" smtClean="0">
                <a:solidFill>
                  <a:srgbClr val="303030"/>
                </a:solidFill>
              </a:rPr>
              <a:pPr/>
              <a:t>01.02.2018</a:t>
            </a:fld>
            <a:endParaRPr lang="ru-RU">
              <a:solidFill>
                <a:srgbClr val="30303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85355-7CB1-4B53-9817-E37ACCDF809F}" type="slidenum">
              <a:rPr lang="ru-RU" smtClean="0">
                <a:solidFill>
                  <a:srgbClr val="303030"/>
                </a:solidFill>
              </a:rPr>
              <a:pPr/>
              <a:t>‹#›</a:t>
            </a:fld>
            <a:endParaRPr lang="ru-RU">
              <a:solidFill>
                <a:srgbClr val="30303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589203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38200-0D64-4486-B20E-E264667CAD8F}" type="datetimeFigureOut">
              <a:rPr lang="ru-RU" smtClean="0">
                <a:solidFill>
                  <a:srgbClr val="303030"/>
                </a:solidFill>
              </a:rPr>
              <a:pPr/>
              <a:t>01.02.2018</a:t>
            </a:fld>
            <a:endParaRPr lang="ru-RU">
              <a:solidFill>
                <a:srgbClr val="30303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85355-7CB1-4B53-9817-E37ACCDF809F}" type="slidenum">
              <a:rPr lang="ru-RU" smtClean="0">
                <a:solidFill>
                  <a:srgbClr val="303030"/>
                </a:solidFill>
              </a:rPr>
              <a:pPr/>
              <a:t>‹#›</a:t>
            </a:fld>
            <a:endParaRPr lang="ru-RU">
              <a:solidFill>
                <a:srgbClr val="30303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2302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38200-0D64-4486-B20E-E264667CAD8F}" type="datetimeFigureOut">
              <a:rPr lang="ru-RU" smtClean="0">
                <a:solidFill>
                  <a:srgbClr val="303030"/>
                </a:solidFill>
              </a:rPr>
              <a:pPr/>
              <a:t>01.02.2018</a:t>
            </a:fld>
            <a:endParaRPr lang="ru-RU">
              <a:solidFill>
                <a:srgbClr val="30303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85355-7CB1-4B53-9817-E37ACCDF809F}" type="slidenum">
              <a:rPr lang="ru-RU" smtClean="0">
                <a:solidFill>
                  <a:srgbClr val="303030"/>
                </a:solidFill>
              </a:rPr>
              <a:pPr/>
              <a:t>‹#›</a:t>
            </a:fld>
            <a:endParaRPr lang="ru-RU">
              <a:solidFill>
                <a:srgbClr val="30303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324189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38200-0D64-4486-B20E-E264667CAD8F}" type="datetimeFigureOut">
              <a:rPr lang="ru-RU" smtClean="0">
                <a:solidFill>
                  <a:srgbClr val="303030"/>
                </a:solidFill>
              </a:rPr>
              <a:pPr/>
              <a:t>01.02.2018</a:t>
            </a:fld>
            <a:endParaRPr lang="ru-RU">
              <a:solidFill>
                <a:srgbClr val="30303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85355-7CB1-4B53-9817-E37ACCDF809F}" type="slidenum">
              <a:rPr lang="ru-RU" smtClean="0">
                <a:solidFill>
                  <a:srgbClr val="303030"/>
                </a:solidFill>
              </a:rPr>
              <a:pPr/>
              <a:t>‹#›</a:t>
            </a:fld>
            <a:endParaRPr lang="ru-RU">
              <a:solidFill>
                <a:srgbClr val="30303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524772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38200-0D64-4486-B20E-E264667CAD8F}" type="datetimeFigureOut">
              <a:rPr lang="ru-RU" smtClean="0">
                <a:solidFill>
                  <a:srgbClr val="303030"/>
                </a:solidFill>
              </a:rPr>
              <a:pPr/>
              <a:t>01.02.2018</a:t>
            </a:fld>
            <a:endParaRPr lang="ru-RU">
              <a:solidFill>
                <a:srgbClr val="30303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85355-7CB1-4B53-9817-E37ACCDF809F}" type="slidenum">
              <a:rPr lang="ru-RU" smtClean="0">
                <a:solidFill>
                  <a:srgbClr val="303030"/>
                </a:solidFill>
              </a:rPr>
              <a:pPr/>
              <a:t>‹#›</a:t>
            </a:fld>
            <a:endParaRPr lang="ru-RU">
              <a:solidFill>
                <a:srgbClr val="30303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280491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38200-0D64-4486-B20E-E264667CAD8F}" type="datetimeFigureOut">
              <a:rPr lang="ru-RU" smtClean="0">
                <a:solidFill>
                  <a:srgbClr val="303030"/>
                </a:solidFill>
              </a:rPr>
              <a:pPr/>
              <a:t>01.02.2018</a:t>
            </a:fld>
            <a:endParaRPr lang="ru-RU">
              <a:solidFill>
                <a:srgbClr val="30303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85355-7CB1-4B53-9817-E37ACCDF809F}" type="slidenum">
              <a:rPr lang="ru-RU" smtClean="0">
                <a:solidFill>
                  <a:srgbClr val="303030"/>
                </a:solidFill>
              </a:rPr>
              <a:pPr/>
              <a:t>‹#›</a:t>
            </a:fld>
            <a:endParaRPr lang="ru-RU">
              <a:solidFill>
                <a:srgbClr val="30303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827801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38200-0D64-4486-B20E-E264667CAD8F}" type="datetimeFigureOut">
              <a:rPr lang="ru-RU" smtClean="0">
                <a:solidFill>
                  <a:srgbClr val="303030"/>
                </a:solidFill>
              </a:rPr>
              <a:pPr/>
              <a:t>01.02.2018</a:t>
            </a:fld>
            <a:endParaRPr lang="ru-RU">
              <a:solidFill>
                <a:srgbClr val="30303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85355-7CB1-4B53-9817-E37ACCDF809F}" type="slidenum">
              <a:rPr lang="ru-RU" smtClean="0">
                <a:solidFill>
                  <a:srgbClr val="303030"/>
                </a:solidFill>
              </a:rPr>
              <a:pPr/>
              <a:t>‹#›</a:t>
            </a:fld>
            <a:endParaRPr lang="ru-RU">
              <a:solidFill>
                <a:srgbClr val="30303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1771960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38200-0D64-4486-B20E-E264667CAD8F}" type="datetimeFigureOut">
              <a:rPr lang="ru-RU" smtClean="0">
                <a:solidFill>
                  <a:srgbClr val="303030"/>
                </a:solidFill>
              </a:rPr>
              <a:pPr/>
              <a:t>01.02.2018</a:t>
            </a:fld>
            <a:endParaRPr lang="ru-RU">
              <a:solidFill>
                <a:srgbClr val="30303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85355-7CB1-4B53-9817-E37ACCDF809F}" type="slidenum">
              <a:rPr lang="ru-RU" smtClean="0">
                <a:solidFill>
                  <a:srgbClr val="303030"/>
                </a:solidFill>
              </a:rPr>
              <a:pPr/>
              <a:t>‹#›</a:t>
            </a:fld>
            <a:endParaRPr lang="ru-RU">
              <a:solidFill>
                <a:srgbClr val="30303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2200036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38200-0D64-4486-B20E-E264667CAD8F}" type="datetimeFigureOut">
              <a:rPr lang="ru-RU" smtClean="0">
                <a:solidFill>
                  <a:srgbClr val="303030"/>
                </a:solidFill>
              </a:rPr>
              <a:pPr/>
              <a:t>01.02.2018</a:t>
            </a:fld>
            <a:endParaRPr lang="ru-RU">
              <a:solidFill>
                <a:srgbClr val="30303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85355-7CB1-4B53-9817-E37ACCDF809F}" type="slidenum">
              <a:rPr lang="ru-RU" smtClean="0">
                <a:solidFill>
                  <a:srgbClr val="303030"/>
                </a:solidFill>
              </a:rPr>
              <a:pPr/>
              <a:t>‹#›</a:t>
            </a:fld>
            <a:endParaRPr lang="ru-RU">
              <a:solidFill>
                <a:srgbClr val="30303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66009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38200-0D64-4486-B20E-E264667CAD8F}" type="datetimeFigureOut">
              <a:rPr lang="ru-RU" smtClean="0">
                <a:solidFill>
                  <a:srgbClr val="303030"/>
                </a:solidFill>
              </a:rPr>
              <a:pPr/>
              <a:t>01.02.2018</a:t>
            </a:fld>
            <a:endParaRPr lang="ru-RU">
              <a:solidFill>
                <a:srgbClr val="30303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85355-7CB1-4B53-9817-E37ACCDF809F}" type="slidenum">
              <a:rPr lang="ru-RU" smtClean="0">
                <a:solidFill>
                  <a:srgbClr val="303030"/>
                </a:solidFill>
              </a:rPr>
              <a:pPr/>
              <a:t>‹#›</a:t>
            </a:fld>
            <a:endParaRPr lang="ru-RU">
              <a:solidFill>
                <a:srgbClr val="30303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8078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01.02.2018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01.02.2018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ACD135-88C9-4E68-A22E-731BBF0DED0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20CD35-60FF-405B-B8A8-8A348244C6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402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ACD135-88C9-4E68-A22E-731BBF0DED0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20CD35-60FF-405B-B8A8-8A348244C6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6208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ACD135-88C9-4E68-A22E-731BBF0DED0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20CD35-60FF-405B-B8A8-8A348244C6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2324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40BDA2D9-2254-4298-8338-96978203DA7F}" type="datetimeFigureOut">
              <a:rPr lang="ru-RU" smtClean="0">
                <a:solidFill>
                  <a:srgbClr val="303030"/>
                </a:solidFill>
              </a:rPr>
              <a:pPr/>
              <a:t>01.02.2018</a:t>
            </a:fld>
            <a:endParaRPr lang="ru-RU">
              <a:solidFill>
                <a:srgbClr val="30303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30303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1B6AF00D-9DC1-4E3E-B113-4C79A05BD724}" type="slidenum">
              <a:rPr lang="ru-RU" smtClean="0">
                <a:solidFill>
                  <a:srgbClr val="303030"/>
                </a:solidFill>
              </a:rPr>
              <a:pPr/>
              <a:t>‹#›</a:t>
            </a:fld>
            <a:endParaRPr lang="ru-RU">
              <a:solidFill>
                <a:srgbClr val="30303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53433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ACD135-88C9-4E68-A22E-731BBF0DED0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20CD35-60FF-405B-B8A8-8A348244C6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543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C2138200-0D64-4486-B20E-E264667CAD8F}" type="datetimeFigureOut">
              <a:rPr lang="ru-RU" smtClean="0">
                <a:solidFill>
                  <a:srgbClr val="303030"/>
                </a:solidFill>
              </a:rPr>
              <a:pPr/>
              <a:t>01.02.2018</a:t>
            </a:fld>
            <a:endParaRPr lang="ru-RU">
              <a:solidFill>
                <a:srgbClr val="30303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30303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CCC85355-7CB1-4B53-9817-E37ACCDF809F}" type="slidenum">
              <a:rPr lang="ru-RU" smtClean="0">
                <a:solidFill>
                  <a:srgbClr val="303030"/>
                </a:solidFill>
              </a:rPr>
              <a:pPr/>
              <a:t>‹#›</a:t>
            </a:fld>
            <a:endParaRPr lang="ru-RU">
              <a:solidFill>
                <a:srgbClr val="30303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74386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2"/>
          <p:cNvSpPr>
            <a:spLocks noGrp="1"/>
          </p:cNvSpPr>
          <p:nvPr>
            <p:ph type="title"/>
          </p:nvPr>
        </p:nvSpPr>
        <p:spPr>
          <a:xfrm>
            <a:off x="611560" y="836712"/>
            <a:ext cx="7696200" cy="2722289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эффективного Моделирования </a:t>
            </a:r>
            <a:r>
              <a:rPr lang="ru-RU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метапредметной</a:t>
            </a:r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среды на этапе </a:t>
            </a:r>
            <a:r>
              <a:rPr lang="ru-RU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предшкольной</a:t>
            </a:r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подготовки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36796" y="5445224"/>
            <a:ext cx="90473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Вихерева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Н.А., руководитель школы «Гармония»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(Из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опыта работы Школы развития «Гармония» лицей №121 Советского района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Казани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5283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3780" y="-2"/>
            <a:ext cx="86919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Интегрированный подход</a:t>
            </a:r>
            <a:endParaRPr lang="ru-RU" sz="4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7584" y="1916832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mtClean="0"/>
              <a:t>- </a:t>
            </a:r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0572" y="1094090"/>
            <a:ext cx="9029181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Циклы развивающих занятий:</a:t>
            </a:r>
          </a:p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познавательный цикл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(развитие речи, развитие мышления) </a:t>
            </a:r>
          </a:p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художественно-эстетический цикл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(развитие мелкой  и крупной моторики, музыкального слуха, певческого голоса, эстетического вкуса, культуры движений)</a:t>
            </a:r>
          </a:p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коммуникативный цикл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(развитие социальных навыков, навыков сотрудничества) </a:t>
            </a:r>
          </a:p>
          <a:p>
            <a:endParaRPr lang="ru-RU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78376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E:\флешка\Гармония\Гармония 2016-2017\Занятия\Изображение1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784976" cy="6606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39297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пк\Downloads\IMG-20171218-WA004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28" y="0"/>
            <a:ext cx="9135972" cy="6826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4968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пк\Downloads\IMG-20171218-WA00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4968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пк\Downloads\IMG-20171218-WA000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5202" y="0"/>
            <a:ext cx="917920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33557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0550" y="260648"/>
            <a:ext cx="86485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Компоненты развивающего занятия</a:t>
            </a:r>
            <a:endParaRPr lang="ru-RU" sz="4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1412776"/>
            <a:ext cx="7506157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ru-RU" sz="4000" b="1" dirty="0" smtClean="0"/>
              <a:t>Ситуация удивления, интрига,</a:t>
            </a:r>
          </a:p>
          <a:p>
            <a:pPr marL="571500" indent="-571500">
              <a:buFontTx/>
              <a:buChar char="-"/>
            </a:pPr>
            <a:r>
              <a:rPr lang="ru-RU" sz="4000" b="1" dirty="0"/>
              <a:t>ф</a:t>
            </a:r>
            <a:r>
              <a:rPr lang="ru-RU" sz="4000" b="1" dirty="0" smtClean="0"/>
              <a:t>онематическая зарядка,</a:t>
            </a:r>
          </a:p>
          <a:p>
            <a:pPr marL="571500" indent="-571500">
              <a:buFontTx/>
              <a:buChar char="-"/>
            </a:pPr>
            <a:r>
              <a:rPr lang="ru-RU" sz="4000" b="1" dirty="0"/>
              <a:t>з</a:t>
            </a:r>
            <a:r>
              <a:rPr lang="ru-RU" sz="4000" b="1" dirty="0" smtClean="0"/>
              <a:t>арядка для пальчиков,</a:t>
            </a:r>
          </a:p>
          <a:p>
            <a:pPr marL="571500" indent="-571500">
              <a:buFontTx/>
              <a:buChar char="-"/>
            </a:pPr>
            <a:r>
              <a:rPr lang="ru-RU" sz="4000" b="1" dirty="0"/>
              <a:t>м</a:t>
            </a:r>
            <a:r>
              <a:rPr lang="ru-RU" sz="4000" b="1" dirty="0" smtClean="0"/>
              <a:t>инутка релаксации.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xmlns="" val="2621854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2793" y="116632"/>
            <a:ext cx="87452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Концепция интегрированного занятия  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01135835"/>
              </p:ext>
            </p:extLst>
          </p:nvPr>
        </p:nvGraphicFramePr>
        <p:xfrm>
          <a:off x="827584" y="891202"/>
          <a:ext cx="7272808" cy="57068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6584"/>
                <a:gridCol w="2016224"/>
              </a:tblGrid>
              <a:tr h="8048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Ситуация удивления, интрига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 минуты</a:t>
                      </a:r>
                    </a:p>
                  </a:txBody>
                  <a:tcPr marL="68580" marR="68580" marT="0" marB="0"/>
                </a:tc>
              </a:tr>
              <a:tr h="8048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Фонематические</a:t>
                      </a:r>
                      <a:r>
                        <a:rPr lang="ru-RU" sz="24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упражнения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2 минуты</a:t>
                      </a:r>
                    </a:p>
                  </a:txBody>
                  <a:tcPr marL="68580" marR="68580" marT="0" marB="0"/>
                </a:tc>
              </a:tr>
              <a:tr h="8048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Погружение в </a:t>
                      </a:r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сюжетную</a:t>
                      </a:r>
                      <a:r>
                        <a:rPr lang="ru-RU" sz="24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ситуацию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15 минут</a:t>
                      </a:r>
                    </a:p>
                  </a:txBody>
                  <a:tcPr marL="68580" marR="68580" marT="0" marB="0"/>
                </a:tc>
              </a:tr>
              <a:tr h="8048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Минутка релаксации/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динамическая пауза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 минуты</a:t>
                      </a:r>
                    </a:p>
                  </a:txBody>
                  <a:tcPr marL="68580" marR="68580" marT="0" marB="0"/>
                </a:tc>
              </a:tr>
              <a:tr h="8048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Упражнения</a:t>
                      </a:r>
                      <a:r>
                        <a:rPr lang="ru-RU" sz="24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на мелкую моторику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 минуты</a:t>
                      </a:r>
                    </a:p>
                  </a:txBody>
                  <a:tcPr marL="68580" marR="68580" marT="0" marB="0"/>
                </a:tc>
              </a:tr>
              <a:tr h="8048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Самостоятельное выполнение заданий, упражнений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 минут</a:t>
                      </a:r>
                    </a:p>
                  </a:txBody>
                  <a:tcPr marL="68580" marR="68580" marT="0" marB="0"/>
                </a:tc>
              </a:tr>
              <a:tr h="8048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Самопрезентация</a:t>
                      </a:r>
                      <a:r>
                        <a:rPr lang="ru-RU" sz="24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результата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 </a:t>
                      </a: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минуты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9457544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28132" y="188640"/>
            <a:ext cx="20392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Ресурсы </a:t>
            </a:r>
          </a:p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836712"/>
            <a:ext cx="835292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Комплект «</a:t>
            </a:r>
            <a:r>
              <a:rPr lang="ru-RU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Предшкольная</a:t>
            </a:r>
            <a:r>
              <a:rPr lang="ru-RU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пора»</a:t>
            </a:r>
          </a:p>
          <a:p>
            <a:r>
              <a:rPr lang="ru-RU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.Ф. Виноградовой </a:t>
            </a:r>
          </a:p>
          <a:p>
            <a:endParaRPr lang="ru-RU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Авторские программы </a:t>
            </a:r>
          </a:p>
          <a:p>
            <a:r>
              <a:rPr lang="ru-RU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С.Н. </a:t>
            </a:r>
            <a:r>
              <a:rPr lang="ru-RU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Блиновой</a:t>
            </a:r>
            <a:r>
              <a:rPr lang="ru-RU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«Тропинки радости»,</a:t>
            </a:r>
          </a:p>
          <a:p>
            <a:endParaRPr lang="ru-RU" sz="36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Л.Н. </a:t>
            </a:r>
            <a:r>
              <a:rPr lang="ru-RU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тепановой «Ритмика»,</a:t>
            </a:r>
          </a:p>
          <a:p>
            <a:endParaRPr lang="ru-RU" sz="36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Модифицированная программа по хоровому пению</a:t>
            </a:r>
            <a:r>
              <a:rPr lang="ru-RU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Д.А.Рогозиной</a:t>
            </a:r>
            <a:r>
              <a:rPr lang="ru-RU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  <a:endParaRPr lang="ru-RU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13040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49624" y="116632"/>
            <a:ext cx="57079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Программное обеспечение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9676" y="762963"/>
            <a:ext cx="4075924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 descr="Иллюстрация 17 из 30 для Рассказы-загадки о природе. Книга для детей 5-6 лет. ФГОС - Наталья Виноградова | Лабиринт - книги. Источник: RoMamka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844825"/>
            <a:ext cx="6120680" cy="460851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4560168" y="762963"/>
            <a:ext cx="43204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Методический  комплекс пособий «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Предшкольная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пора»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.Ф.Виноградова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60947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94748" y="164629"/>
            <a:ext cx="92387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Планируемые </a:t>
            </a:r>
            <a:r>
              <a:rPr lang="ru-RU" sz="36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метапредметные</a:t>
            </a:r>
            <a:r>
              <a:rPr lang="ru-RU" sz="3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результаты</a:t>
            </a:r>
            <a:endParaRPr lang="ru-RU" sz="36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19" y="980728"/>
            <a:ext cx="9082309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этапе </a:t>
            </a:r>
            <a:r>
              <a:rPr lang="ru-RU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предшколы</a:t>
            </a:r>
            <a:r>
              <a:rPr lang="ru-RU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детей 6-7 лет будут </a:t>
            </a:r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сформированы следующие качества:</a:t>
            </a:r>
          </a:p>
          <a:p>
            <a:pPr algn="just"/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положительные социальные навыки,</a:t>
            </a:r>
          </a:p>
          <a:p>
            <a:pPr algn="just"/>
            <a:r>
              <a:rPr lang="ru-RU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положительное </a:t>
            </a:r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отношение </a:t>
            </a:r>
            <a:r>
              <a:rPr lang="ru-RU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учебных занятий </a:t>
            </a:r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коллективе – опыт учебного сотрудничества;</a:t>
            </a:r>
            <a:endParaRPr lang="ru-RU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предпосылки </a:t>
            </a:r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формированию УУД – залог успешной учебной деятельности</a:t>
            </a:r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-предпосылки для формирования регулятивных умений в рамках учебной деятельности,</a:t>
            </a:r>
          </a:p>
          <a:p>
            <a:r>
              <a:rPr lang="ru-RU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положительная учебная мотивация</a:t>
            </a:r>
            <a:endParaRPr lang="ru-RU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666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929817" y="189718"/>
            <a:ext cx="955775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4539" y="692696"/>
            <a:ext cx="885698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b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sz="3600" b="1" u="sng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предшкольной</a:t>
            </a:r>
            <a:r>
              <a:rPr lang="ru-RU" sz="3600" b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подготовки</a:t>
            </a:r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создание безопасной образовательной среды  для успешного перехода от  игровой  деятельности   к учебной деятельности для детей 6-7 лет.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3483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23728" y="242889"/>
            <a:ext cx="49446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мониторинга </a:t>
            </a:r>
            <a:endParaRPr lang="ru-RU" sz="36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3827" y="1625280"/>
            <a:ext cx="896448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u="sn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выявление уровня первичных представлений</a:t>
            </a:r>
            <a:r>
              <a:rPr lang="ru-RU" dirty="0" smtClean="0">
                <a:solidFill>
                  <a:prstClr val="black"/>
                </a:solidFill>
              </a:rPr>
              <a:t>  </a:t>
            </a:r>
            <a:r>
              <a:rPr lang="ru-RU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предпосылок необходимых для формирования учебной деятельности. </a:t>
            </a:r>
            <a:endParaRPr lang="ru-RU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3605010"/>
            <a:ext cx="3000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6015" y="3462094"/>
            <a:ext cx="84249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u="sn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заданий</a:t>
            </a:r>
            <a:r>
              <a:rPr lang="ru-RU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регулятивный, </a:t>
            </a:r>
          </a:p>
          <a:p>
            <a:r>
              <a:rPr lang="ru-RU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познавательный, нравственно-ценностный компонент  личностного развития.  </a:t>
            </a:r>
            <a:endParaRPr lang="ru-RU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9991" y="889220"/>
            <a:ext cx="548682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Диагностическая работа №1</a:t>
            </a:r>
          </a:p>
          <a:p>
            <a:r>
              <a:rPr lang="ru-RU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79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842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28588" y="356127"/>
            <a:ext cx="54868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Диагностическая работа №2</a:t>
            </a:r>
            <a:endParaRPr lang="ru-RU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6999" y="1412776"/>
            <a:ext cx="892700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u="sn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определение динамики  развития потенциала ребёнка.</a:t>
            </a:r>
          </a:p>
          <a:p>
            <a:endParaRPr lang="ru-RU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9366" y="3209944"/>
            <a:ext cx="828092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u="sn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заданий: </a:t>
            </a:r>
            <a:r>
              <a:rPr lang="ru-RU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регулятивный, </a:t>
            </a:r>
          </a:p>
          <a:p>
            <a:r>
              <a:rPr lang="ru-RU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познавательный, нравственно-ценностный компонент  личностного развития  </a:t>
            </a:r>
          </a:p>
          <a:p>
            <a:endParaRPr lang="ru-RU" sz="3200" b="1" u="sng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8061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2569" y="168145"/>
            <a:ext cx="87188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Метапредметные</a:t>
            </a:r>
            <a:r>
              <a:rPr lang="ru-RU" sz="3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компетенции педагога </a:t>
            </a:r>
            <a:endParaRPr lang="ru-RU" sz="36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6841" y="1196752"/>
            <a:ext cx="812927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Познавательные компетенции</a:t>
            </a:r>
          </a:p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реализации - самообразование 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542" y="2826802"/>
            <a:ext cx="90994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Коммуникативные компетенции</a:t>
            </a:r>
          </a:p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реализации – дискуссии, диспуты, тренинги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6544" y="4581128"/>
            <a:ext cx="717606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Способность к рефлексии</a:t>
            </a:r>
          </a:p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реализации – самоанализ </a:t>
            </a:r>
          </a:p>
        </p:txBody>
      </p:sp>
    </p:spTree>
    <p:extLst>
      <p:ext uri="{BB962C8B-B14F-4D97-AF65-F5344CB8AC3E}">
        <p14:creationId xmlns:p14="http://schemas.microsoft.com/office/powerpoint/2010/main" xmlns="" val="1274053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8472" y="0"/>
            <a:ext cx="9144000" cy="6862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7033" y="620688"/>
            <a:ext cx="89398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Шкала профессионального саморазвития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Двойная стрелка вверх/вниз 5"/>
          <p:cNvSpPr/>
          <p:nvPr/>
        </p:nvSpPr>
        <p:spPr>
          <a:xfrm>
            <a:off x="827584" y="1372126"/>
            <a:ext cx="648072" cy="4968552"/>
          </a:xfrm>
          <a:prstGeom prst="upDownArrow">
            <a:avLst>
              <a:gd name="adj1" fmla="val 21412"/>
              <a:gd name="adj2" fmla="val 35706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827584" y="2780928"/>
            <a:ext cx="648072" cy="0"/>
          </a:xfrm>
          <a:prstGeom prst="lin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827584" y="4293096"/>
            <a:ext cx="648072" cy="0"/>
          </a:xfrm>
          <a:prstGeom prst="lin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868423" y="1988840"/>
            <a:ext cx="648072" cy="0"/>
          </a:xfrm>
          <a:prstGeom prst="lin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827584" y="3607296"/>
            <a:ext cx="648072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987824" y="3256237"/>
            <a:ext cx="59766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Базовый уровень профессиональных компетенций (методика преподавания,</a:t>
            </a:r>
          </a:p>
          <a:p>
            <a:r>
              <a:rPr lang="ru-RU" sz="3200" b="1" dirty="0" smtClean="0"/>
              <a:t> предметное содержание, …)</a:t>
            </a:r>
            <a:endParaRPr lang="ru-RU" sz="3200" b="1" dirty="0"/>
          </a:p>
        </p:txBody>
      </p:sp>
      <p:cxnSp>
        <p:nvCxnSpPr>
          <p:cNvPr id="14" name="Прямая со стрелкой 13"/>
          <p:cNvCxnSpPr/>
          <p:nvPr/>
        </p:nvCxnSpPr>
        <p:spPr>
          <a:xfrm flipH="1" flipV="1">
            <a:off x="1691680" y="3607296"/>
            <a:ext cx="1008112" cy="1685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843808" y="2550095"/>
            <a:ext cx="55645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Инновационная деятельность</a:t>
            </a:r>
            <a:endParaRPr lang="ru-RU" sz="3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2843808" y="1844824"/>
            <a:ext cx="25521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оваторство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 flipH="1" flipV="1">
            <a:off x="1832518" y="2803222"/>
            <a:ext cx="1008112" cy="16850"/>
          </a:xfrm>
          <a:prstGeom prst="straightConnector1">
            <a:avLst/>
          </a:prstGeom>
          <a:ln w="5715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 flipV="1">
            <a:off x="1818330" y="2075656"/>
            <a:ext cx="1008112" cy="16850"/>
          </a:xfrm>
          <a:prstGeom prst="straightConnector1">
            <a:avLst/>
          </a:prstGeom>
          <a:ln w="5715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36806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8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1085"/>
            <a:ext cx="9143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Технологическая карта саморазвития педагога (рефлексия )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2396341"/>
              </p:ext>
            </p:extLst>
          </p:nvPr>
        </p:nvGraphicFramePr>
        <p:xfrm>
          <a:off x="0" y="1340768"/>
          <a:ext cx="9144000" cy="51446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1680"/>
                <a:gridCol w="1224137"/>
                <a:gridCol w="1152128"/>
                <a:gridCol w="1157200"/>
                <a:gridCol w="1414542"/>
                <a:gridCol w="1290100"/>
                <a:gridCol w="1214213"/>
              </a:tblGrid>
              <a:tr h="1514721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Учебная деятельность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Виды работы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Цель/этап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Предмет/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объект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Средства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(приемы, техники, технологии,  методики)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Ресурсы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Эффективность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84064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четверть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952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четверть 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952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четверть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952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четверть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49166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Внеурочная деятельность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952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четверть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952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четверть 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952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четверть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952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четверть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6300555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116632"/>
            <a:ext cx="883491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Методический семинар с воспитателями </a:t>
            </a:r>
          </a:p>
          <a:p>
            <a:r>
              <a:rPr lang="ru-RU" sz="3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методистами ДОО </a:t>
            </a:r>
            <a:endParaRPr lang="ru-RU" sz="36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7" y="1916832"/>
            <a:ext cx="869090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«Актуальные проблемы </a:t>
            </a:r>
            <a:r>
              <a:rPr lang="ru-RU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готовности детей </a:t>
            </a:r>
            <a:r>
              <a:rPr lang="ru-RU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предшкольного</a:t>
            </a:r>
            <a:r>
              <a:rPr lang="ru-RU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возраста  к формированию учебной деятельности на начальной ступени школьного </a:t>
            </a:r>
            <a:r>
              <a:rPr lang="ru-RU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образования», </a:t>
            </a:r>
            <a:r>
              <a:rPr lang="ru-RU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 ноября 2016 года </a:t>
            </a:r>
          </a:p>
          <a:p>
            <a:endParaRPr lang="ru-RU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1377642"/>
            <a:ext cx="14912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Тема: </a:t>
            </a:r>
            <a:endParaRPr lang="ru-RU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2664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1560" y="297522"/>
            <a:ext cx="81908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Родительское собрание в детском саду</a:t>
            </a:r>
            <a:endParaRPr lang="ru-RU" sz="36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1628800"/>
            <a:ext cx="8190897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Тема: </a:t>
            </a:r>
          </a:p>
          <a:p>
            <a:r>
              <a:rPr lang="ru-RU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«Рекомендации родителям по подготовке детей к школ</a:t>
            </a:r>
            <a:r>
              <a:rPr lang="ru-RU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е», </a:t>
            </a:r>
          </a:p>
          <a:p>
            <a:r>
              <a:rPr lang="ru-RU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ДОУ №143, 7 февраля 2017 г.</a:t>
            </a:r>
            <a:endParaRPr lang="ru-RU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05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09281" y="834971"/>
            <a:ext cx="55543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обратной связи </a:t>
            </a:r>
            <a:endParaRPr lang="ru-RU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0795" y="1700808"/>
            <a:ext cx="7212103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Декабрь и апрель  - </a:t>
            </a:r>
          </a:p>
          <a:p>
            <a:r>
              <a:rPr lang="ru-RU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открытые занятия для родителей</a:t>
            </a:r>
          </a:p>
          <a:p>
            <a:endParaRPr lang="ru-RU" sz="36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 родительских собрания</a:t>
            </a:r>
          </a:p>
          <a:p>
            <a:endParaRPr lang="ru-RU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Индивидуальные консультации</a:t>
            </a:r>
            <a:endParaRPr lang="ru-RU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19672" y="188640"/>
            <a:ext cx="66482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работы с родителями </a:t>
            </a:r>
            <a:endParaRPr lang="ru-RU" sz="36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60995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7861315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8449662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889844"/>
            <a:ext cx="864096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«Взаимодействие ребенка с </a:t>
            </a:r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окружающей средой </a:t>
            </a:r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не фактором, а источником развития», -                          </a:t>
            </a:r>
          </a:p>
          <a:p>
            <a:pPr lvl="0" algn="r"/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</a:t>
            </a:r>
            <a:r>
              <a:rPr lang="ru-RU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Л.С.Выготский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157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42918"/>
            <a:ext cx="9144000" cy="1039427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Уровень </a:t>
            </a:r>
            <a:r>
              <a:rPr lang="ru-RU" sz="3600" b="1" dirty="0" err="1" smtClean="0">
                <a:solidFill>
                  <a:schemeClr val="bg1"/>
                </a:solidFill>
              </a:rPr>
              <a:t>сформированности</a:t>
            </a:r>
            <a:r>
              <a:rPr lang="ru-RU" sz="3600" b="1" dirty="0" smtClean="0">
                <a:solidFill>
                  <a:schemeClr val="bg1"/>
                </a:solidFill>
              </a:rPr>
              <a:t> </a:t>
            </a:r>
            <a:br>
              <a:rPr lang="ru-RU" sz="3600" b="1" dirty="0" smtClean="0">
                <a:solidFill>
                  <a:schemeClr val="bg1"/>
                </a:solidFill>
              </a:rPr>
            </a:br>
            <a:r>
              <a:rPr lang="ru-RU" sz="3600" b="1" dirty="0" smtClean="0">
                <a:solidFill>
                  <a:schemeClr val="bg1"/>
                </a:solidFill>
              </a:rPr>
              <a:t>предпосылок познавательных УУД </a:t>
            </a:r>
            <a:br>
              <a:rPr lang="ru-RU" sz="3600" b="1" dirty="0" smtClean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1472" y="3571876"/>
            <a:ext cx="795281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Выполнили задание </a:t>
            </a:r>
          </a:p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37% участников мониторинга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034" y="2214554"/>
            <a:ext cx="83904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</a:rPr>
              <a:t>Повторить рисунок по образцу</a:t>
            </a:r>
            <a:endParaRPr lang="ru-RU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75726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848515" y="2720823"/>
            <a:ext cx="5112568" cy="141635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6084168" y="4844048"/>
            <a:ext cx="21155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Ресурсы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2225" y="282745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Метапредметные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компетенции 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педагогов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230165" y="2828834"/>
            <a:ext cx="434926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err="1" smtClean="0"/>
              <a:t>Метапредметная</a:t>
            </a:r>
            <a:endParaRPr lang="ru-RU" sz="3600" b="1" dirty="0" smtClean="0"/>
          </a:p>
          <a:p>
            <a:pPr algn="ctr"/>
            <a:r>
              <a:rPr lang="ru-RU" sz="3600" b="1" dirty="0" smtClean="0"/>
              <a:t> </a:t>
            </a:r>
            <a:r>
              <a:rPr lang="ru-RU" sz="3600" b="1" dirty="0"/>
              <a:t>среда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7767" y="4797152"/>
            <a:ext cx="289245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</a:t>
            </a:r>
          </a:p>
          <a:p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92080" y="565522"/>
            <a:ext cx="45632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Планируемые</a:t>
            </a:r>
          </a:p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результаты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Прямая со стрелкой 2"/>
          <p:cNvCxnSpPr/>
          <p:nvPr/>
        </p:nvCxnSpPr>
        <p:spPr>
          <a:xfrm flipH="1" flipV="1">
            <a:off x="3120225" y="2047847"/>
            <a:ext cx="936104" cy="672976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4572000" y="2047849"/>
            <a:ext cx="1008112" cy="672974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>
            <a:off x="2473769" y="4137176"/>
            <a:ext cx="1114508" cy="843809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4947918" y="4137176"/>
            <a:ext cx="1136250" cy="843809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381051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4656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7622" y="116632"/>
            <a:ext cx="91193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Компоненты </a:t>
            </a:r>
            <a:r>
              <a:rPr lang="ru-RU" sz="4000" b="1" u="sng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метапредметной</a:t>
            </a:r>
            <a:r>
              <a:rPr lang="ru-RU" sz="4000" b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среды на этапе </a:t>
            </a:r>
            <a:r>
              <a:rPr lang="ru-RU" sz="4000" b="1" u="sng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предшкольной</a:t>
            </a:r>
            <a:r>
              <a:rPr lang="ru-RU" sz="4000" b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подготовки</a:t>
            </a:r>
            <a:endParaRPr lang="ru-RU" sz="4000" b="1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1916832"/>
            <a:ext cx="777686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азвивающий компонент</a:t>
            </a:r>
          </a:p>
          <a:p>
            <a:pPr marL="285750" indent="-285750">
              <a:buFontTx/>
              <a:buChar char="-"/>
            </a:pPr>
            <a:endParaRPr lang="ru-RU" sz="4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ознавательный компонент</a:t>
            </a:r>
          </a:p>
          <a:p>
            <a:pPr marL="285750" indent="-285750">
              <a:buFontTx/>
              <a:buChar char="-"/>
            </a:pPr>
            <a:endParaRPr lang="ru-RU" sz="4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оциальный компонент</a:t>
            </a:r>
          </a:p>
          <a:p>
            <a:pPr marL="285750" indent="-285750">
              <a:buFontTx/>
              <a:buChar char="-"/>
            </a:pPr>
            <a:endParaRPr lang="ru-RU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личностный</a:t>
            </a:r>
          </a:p>
          <a:p>
            <a:pPr marL="285750" indent="-285750">
              <a:buFontTx/>
              <a:buChar char="-"/>
            </a:pP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xmlns="" val="9768448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31640" y="260648"/>
            <a:ext cx="72334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Новообразования на конец 7 лет</a:t>
            </a:r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8661" y="1628800"/>
            <a:ext cx="8784976" cy="39149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внутренний </a:t>
            </a:r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план действий;</a:t>
            </a:r>
            <a:b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– возникновение </a:t>
            </a:r>
            <a:r>
              <a:rPr lang="ru-RU" sz="3600" b="1" u="sng" dirty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интегративного мышления, рефлексии</a:t>
            </a:r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;</a:t>
            </a:r>
            <a:b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– формирование иерархии побуждений, </a:t>
            </a:r>
            <a:r>
              <a:rPr lang="ru-RU" sz="3600" b="1" u="sng" dirty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иерархии мотивов</a:t>
            </a:r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;</a:t>
            </a:r>
            <a:b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– рождение Я-концепции</a:t>
            </a:r>
            <a:r>
              <a:rPr lang="ru-RU" sz="3600" b="1" u="sng" dirty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самооценки</a:t>
            </a:r>
            <a:r>
              <a:rPr lang="ru-RU" sz="3600" b="1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680289" y="886481"/>
            <a:ext cx="38229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prstClr val="black"/>
                </a:solidFill>
              </a:rPr>
              <a:t>(По </a:t>
            </a:r>
            <a:r>
              <a:rPr lang="ru-RU" sz="3200" b="1" dirty="0" err="1" smtClean="0">
                <a:solidFill>
                  <a:prstClr val="black"/>
                </a:solidFill>
              </a:rPr>
              <a:t>Л.С.Выготскому</a:t>
            </a:r>
            <a:r>
              <a:rPr lang="ru-RU" sz="3200" b="1" dirty="0" smtClean="0">
                <a:solidFill>
                  <a:prstClr val="black"/>
                </a:solidFill>
              </a:rPr>
              <a:t>)</a:t>
            </a:r>
            <a:endParaRPr lang="ru-RU" sz="3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6057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9727" y="6647"/>
            <a:ext cx="886275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u="sn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на этапе </a:t>
            </a:r>
            <a:r>
              <a:rPr lang="ru-RU" sz="4000" b="1" u="sng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предшкольного</a:t>
            </a:r>
            <a:r>
              <a:rPr lang="ru-RU" sz="4000" b="1" u="sn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возраста</a:t>
            </a:r>
            <a:r>
              <a:rPr lang="ru-RU" sz="3600" b="1" u="sn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5321" y="1225689"/>
            <a:ext cx="885335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ru-RU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ормирование потребностей и мотивов нового незнакомого вида деятельности – учебной,</a:t>
            </a:r>
          </a:p>
          <a:p>
            <a:pPr marL="571500" indent="-571500">
              <a:buFontTx/>
              <a:buChar char="-"/>
            </a:pPr>
            <a:endParaRPr lang="ru-RU" sz="36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Tx/>
              <a:buChar char="-"/>
            </a:pPr>
            <a:r>
              <a:rPr lang="ru-RU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оздание условий для принятия новой социальной роли  школьника</a:t>
            </a:r>
          </a:p>
          <a:p>
            <a:r>
              <a:rPr lang="ru-RU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осознанию собственного мнения,</a:t>
            </a:r>
          </a:p>
          <a:p>
            <a:endParaRPr lang="ru-RU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формирование предпосылок к учебной </a:t>
            </a:r>
            <a:r>
              <a:rPr lang="ru-RU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саморегуляции</a:t>
            </a:r>
            <a:r>
              <a:rPr lang="ru-RU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02522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3527" y="0"/>
            <a:ext cx="84969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Метапредметный</a:t>
            </a:r>
            <a:r>
              <a:rPr lang="ru-RU" sz="3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подход на этапе </a:t>
            </a:r>
            <a:r>
              <a:rPr lang="ru-RU" sz="36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предшкольной</a:t>
            </a:r>
            <a:r>
              <a:rPr lang="ru-RU" sz="3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подготовки</a:t>
            </a:r>
            <a:endParaRPr lang="ru-RU" sz="36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1484784"/>
            <a:ext cx="667221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Межпредметное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содержание</a:t>
            </a:r>
          </a:p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(интегрированные занятия)  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2924944"/>
            <a:ext cx="88204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Предпосылки к универсальным учебным действиям</a:t>
            </a:r>
            <a:r>
              <a:rPr lang="ru-RU" dirty="0" smtClean="0"/>
              <a:t> </a:t>
            </a:r>
          </a:p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(развитие речи, развитие мыслительных действий, развитие </a:t>
            </a: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саморегуляции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развитие коммуникативных навыков,  )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13005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Аптека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Аптека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402</TotalTime>
  <Words>633</Words>
  <Application>Microsoft Office PowerPoint</Application>
  <PresentationFormat>Экран (4:3)</PresentationFormat>
  <Paragraphs>147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7</vt:i4>
      </vt:variant>
      <vt:variant>
        <vt:lpstr>Заголовки слайдов</vt:lpstr>
      </vt:variant>
      <vt:variant>
        <vt:i4>29</vt:i4>
      </vt:variant>
    </vt:vector>
  </HeadingPairs>
  <TitlesOfParts>
    <vt:vector size="36" baseType="lpstr">
      <vt:lpstr>Аптека</vt:lpstr>
      <vt:lpstr>Тема Office</vt:lpstr>
      <vt:lpstr>1_Тема Office</vt:lpstr>
      <vt:lpstr>2_Тема Office</vt:lpstr>
      <vt:lpstr>2_Аптека</vt:lpstr>
      <vt:lpstr>3_Тема Office</vt:lpstr>
      <vt:lpstr>1_Аптека</vt:lpstr>
      <vt:lpstr>Условия эффективного Моделирования метапредметной среды на этапе предшкольной подготовки</vt:lpstr>
      <vt:lpstr>Слайд 2</vt:lpstr>
      <vt:lpstr>Слайд 3</vt:lpstr>
      <vt:lpstr>Уровень сформированности  предпосылок познавательных УУД  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пк</dc:creator>
  <cp:lastModifiedBy>User</cp:lastModifiedBy>
  <cp:revision>31</cp:revision>
  <dcterms:created xsi:type="dcterms:W3CDTF">2018-01-20T16:39:46Z</dcterms:created>
  <dcterms:modified xsi:type="dcterms:W3CDTF">2018-02-01T11:39:30Z</dcterms:modified>
</cp:coreProperties>
</file>